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7" r:id="rId2"/>
    <p:sldId id="268" r:id="rId3"/>
    <p:sldId id="257" r:id="rId4"/>
    <p:sldId id="271" r:id="rId5"/>
    <p:sldId id="259" r:id="rId6"/>
    <p:sldId id="261" r:id="rId7"/>
    <p:sldId id="260" r:id="rId8"/>
    <p:sldId id="263" r:id="rId9"/>
    <p:sldId id="272" r:id="rId10"/>
    <p:sldId id="273" r:id="rId11"/>
    <p:sldId id="274" r:id="rId12"/>
    <p:sldId id="275" r:id="rId13"/>
    <p:sldId id="258" r:id="rId14"/>
    <p:sldId id="276" r:id="rId15"/>
    <p:sldId id="262" r:id="rId16"/>
    <p:sldId id="270" r:id="rId17"/>
    <p:sldId id="264" r:id="rId18"/>
    <p:sldId id="265" r:id="rId19"/>
    <p:sldId id="266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51" d="100"/>
          <a:sy n="51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7.9985783027121754E-2"/>
          <c:y val="3.1790181747681993E-2"/>
          <c:w val="0.77458977350053471"/>
          <c:h val="0.810015726390423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</c:v>
                </c:pt>
              </c:strCache>
            </c:strRef>
          </c:tx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148.1</c:v>
                </c:pt>
                <c:pt idx="1">
                  <c:v>573.29999999999995</c:v>
                </c:pt>
                <c:pt idx="2">
                  <c:v>182</c:v>
                </c:pt>
                <c:pt idx="3">
                  <c:v>47.3</c:v>
                </c:pt>
                <c:pt idx="4">
                  <c:v>167.4</c:v>
                </c:pt>
                <c:pt idx="5">
                  <c:v>41.8</c:v>
                </c:pt>
                <c:pt idx="6">
                  <c:v>63.8</c:v>
                </c:pt>
                <c:pt idx="7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1140.0999999999999</c:v>
                </c:pt>
                <c:pt idx="1">
                  <c:v>7749.8</c:v>
                </c:pt>
                <c:pt idx="2">
                  <c:v>4183.6000000000004</c:v>
                </c:pt>
                <c:pt idx="3">
                  <c:v>5815.7</c:v>
                </c:pt>
                <c:pt idx="4">
                  <c:v>4280.7</c:v>
                </c:pt>
                <c:pt idx="5">
                  <c:v>7694.2</c:v>
                </c:pt>
                <c:pt idx="6">
                  <c:v>10830.3</c:v>
                </c:pt>
                <c:pt idx="7">
                  <c:v>12122.1</c:v>
                </c:pt>
              </c:numCache>
            </c:numRef>
          </c:val>
        </c:ser>
        <c:marker val="1"/>
        <c:axId val="81432960"/>
        <c:axId val="81434496"/>
      </c:lineChart>
      <c:catAx>
        <c:axId val="81432960"/>
        <c:scaling>
          <c:orientation val="minMax"/>
        </c:scaling>
        <c:axPos val="b"/>
        <c:numFmt formatCode="General" sourceLinked="1"/>
        <c:tickLblPos val="nextTo"/>
        <c:crossAx val="81434496"/>
        <c:crosses val="autoZero"/>
        <c:auto val="1"/>
        <c:lblAlgn val="ctr"/>
        <c:lblOffset val="100"/>
      </c:catAx>
      <c:valAx>
        <c:axId val="81434496"/>
        <c:scaling>
          <c:orientation val="minMax"/>
        </c:scaling>
        <c:axPos val="l"/>
        <c:majorGridlines/>
        <c:numFmt formatCode="General" sourceLinked="1"/>
        <c:tickLblPos val="nextTo"/>
        <c:crossAx val="81432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F3200C-BD44-4017-880A-50E87C1D050C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429702-B001-4318-B317-983D1812C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91BCB4-F4BA-40AC-84D1-07D39BE84D7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CC3A88-A8D9-424E-8E0F-94CC76C0E56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42363D-AD5D-4501-8042-27334B0826F9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C71859-C210-43F6-ADCD-DB63A38F0FB6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0E1919-8748-448D-9479-3C80D5002538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ACFC88-7405-4003-A2C0-89227825FF20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A1B332-492D-43DD-A3B5-5B02434E3027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508465-63A5-4C59-A165-7D8824EEBA5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EAB510-92FD-41FB-A02A-BAF8124C41CF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E0C291-4726-487C-B3AF-308697897D0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4F7DEF-3F94-4873-81A9-8A3D8141CE2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58E6B-8BC6-4D51-92F4-1DD541FC5CC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E7C4AC-B130-44CE-89E6-A41AFCB4AD0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996E06-FE9E-481B-9DE3-CB62959DDFA3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9702-B001-4318-B317-983D1812C64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001A-8CF7-4BDC-A291-14076ADFA429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0F35-C92B-46A7-A194-8B8A2F7EA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652B-BF54-4F8D-9118-8C3C68245ECB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91CB-DDE0-4971-9280-55D0D7061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8F5A7-6238-4D69-B620-046EF4E6C927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99CB-784C-466B-8EA8-BCE13D1C4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FA0E-354C-4EE7-8E0F-7A88A664DF8A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3949-DC39-477E-A8EB-40943DBE5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148E-E29A-4940-8642-0E4EC725DFDC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433A-0F2B-44E3-9328-926ED52B2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C6E0-BED6-47E0-844F-DAFBBB4DCF41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D852-32B8-4583-A714-B38252F7E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E55A-352E-447D-948F-BD0C7B3A6E7A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50CA5-2FA0-4056-8E73-DAF9B0F47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7D77-8C98-4F5D-A3EE-7BD12DC43E6B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EF86-9CDE-4BEF-8884-58FF65B2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FEF4-7BA3-420C-9096-1E3DF75C5FF3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ED28-0C50-4394-A90C-3E6AF16A7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0C04-1F89-44CE-A272-90BD8CD9134E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0509-5E23-4EE2-BD19-C86E6C8B9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9CCEA-E8BD-4190-8B06-499817C77EA9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3608-8194-43BE-9892-F10B6E197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C021-3828-4E90-ACA5-95584215849C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017F7-F992-43BA-A904-67144A64C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FA2D2F-E948-45FA-BD4C-0C4A4683DC84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365B-1F1D-46CC-BD3B-258FAA803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0" r:id="rId2"/>
    <p:sldLayoutId id="214748373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31" r:id="rId9"/>
    <p:sldLayoutId id="2147483726" r:id="rId10"/>
    <p:sldLayoutId id="2147483727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851648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Министерство природных ресурсов и экологии Российской Федерации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Объединенных Наций по промышленному развитию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 ООН по окружающей среде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Вывод из обращения </a:t>
            </a:r>
            <a:r>
              <a:rPr lang="ru-RU" sz="27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гидрохлорфторуглеродов</a:t>
            </a: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(ГХФУ) – национальная стратегия Российской Федерации </a:t>
            </a:r>
            <a:b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Оценка и прогноз производства и потребления ГХФУ в Российской Федерации</a:t>
            </a:r>
            <a:br>
              <a:rPr 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Василий Целиков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ФЦГС «Экология»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Москва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1-2 октября 2009 г.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5"/>
          <p:cNvSpPr>
            <a:spLocks noGrp="1"/>
          </p:cNvSpPr>
          <p:nvPr>
            <p:ph type="subTitle" idx="1"/>
          </p:nvPr>
        </p:nvSpPr>
        <p:spPr>
          <a:xfrm>
            <a:off x="533400" y="4857760"/>
            <a:ext cx="7854696" cy="1571636"/>
          </a:xfrm>
        </p:spPr>
        <p:txBody>
          <a:bodyPr/>
          <a:lstStyle/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Экспорт и импорт ГХФУ в 2001 - 2008 гг.,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ГХФУ-21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ГХФУ-22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2.552,0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2.474,4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2.928,4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3.201,4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4.595,5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7.767,2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8.021,2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ГХФУ-141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5.197,8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1.692,2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2.861,9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1.028,3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2.796,3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2.758,7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3.271,9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ГХФУ-142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829</a:t>
                      </a: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148,1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571,3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182,0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167,4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63,8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1.140,1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7.749,8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4.183,6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5.815,7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4.280,7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7.694,2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10.830,3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12.122,1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Экспорт и импорт ГХФУ в 2001 - 2008 гг.,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Потребление ГХФУ в Российской Федерации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2001 – 2008 гг.,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/т ОРП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857256"/>
                <a:gridCol w="857256"/>
                <a:gridCol w="857256"/>
                <a:gridCol w="857256"/>
                <a:gridCol w="785818"/>
                <a:gridCol w="857256"/>
                <a:gridCol w="857256"/>
                <a:gridCol w="828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2002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449580" algn="l"/>
                        </a:tabLs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2004</a:t>
                      </a:r>
                      <a:endParaRPr lang="ru-RU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2006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2008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ГХФУ-21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ГХФУ-22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11.955,7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5.106,1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6.835,8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5.979,0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6.416,1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8.470,4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12.200,6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12.682,2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671</a:t>
                      </a: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697,5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ГХФУ-141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5.197,8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1.692,2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2.861,9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1.042,3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2.791,8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2.758,4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3.269,4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359,6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ГХФУ-142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1.065,1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1.222,5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1.346,5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1.173,9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76,3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Всего: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12.582,6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10.522,3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9.783,5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10.198,4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8.097,8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12.818,2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790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17.125,5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764,7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914,6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638,9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728,5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505,1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868,9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449580" algn="l"/>
                        </a:tabLs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1.028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1.133,4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Arial" charset="0"/>
                <a:cs typeface="Arial" charset="0"/>
              </a:rPr>
              <a:t>Потребление ГХФУ в регионе ВЕКЦА, т ОРП</a:t>
            </a:r>
            <a:endParaRPr lang="ru-RU" sz="2400" b="1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88" y="1157288"/>
          <a:ext cx="8429685" cy="511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5"/>
                <a:gridCol w="785818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</a:tblGrid>
              <a:tr h="35719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Страна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Армения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2.9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Азербайджан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Белоруссия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16.0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9.3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Грузия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Казахстан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42.2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48.4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32.5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33.6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34.3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40.0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60.1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60.9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Кыргызстан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Молдова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132.8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761.5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898.7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640.0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731.6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505.0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845.0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1,028.3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Таджикистан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Туркменистан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5.6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Украина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25.4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23.1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25.8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80.4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84.3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80.4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97.3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93.5</a:t>
                      </a:r>
                    </a:p>
                  </a:txBody>
                  <a:tcPr anchor="ctr"/>
                </a:tc>
              </a:tr>
              <a:tr h="127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Узбекистан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223.9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851.2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964.6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766.1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865.2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642.5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1,024.5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1,200.8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charset="0"/>
                <a:cs typeface="Arial" charset="0"/>
              </a:rPr>
              <a:t>Прогноз сокращения потребления ГХФУ </a:t>
            </a:r>
            <a:br>
              <a:rPr lang="ru-RU" sz="2400" b="1" dirty="0" smtClean="0">
                <a:latin typeface="Arial" charset="0"/>
                <a:cs typeface="Arial" charset="0"/>
              </a:rPr>
            </a:br>
            <a:r>
              <a:rPr lang="ru-RU" sz="2400" b="1" dirty="0" smtClean="0">
                <a:latin typeface="Arial" charset="0"/>
                <a:cs typeface="Arial" charset="0"/>
              </a:rPr>
              <a:t>в Российской Федерации, т ОРП</a:t>
            </a:r>
            <a:br>
              <a:rPr lang="ru-RU" sz="2400" b="1" dirty="0" smtClean="0">
                <a:latin typeface="Arial" charset="0"/>
                <a:cs typeface="Arial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4786346"/>
                <a:gridCol w="1114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01.01.2004-31.12.2009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потребления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2.597,96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потребления (в 2008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г. -  1.133,4)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1.000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01.01.2010-31.12.2014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потребления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999,23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потребления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950 – 990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01.01.2015-31.12.2019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потребления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399,69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потребления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395 – 399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01.01.2020-31.12.2029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потребления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19,98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потребления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– 19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 01.01.2030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потребления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потребления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938213"/>
          </a:xfrm>
        </p:spPr>
        <p:txBody>
          <a:bodyPr/>
          <a:lstStyle/>
          <a:p>
            <a:pPr algn="ctr" eaLnBrk="1" hangingPunct="1"/>
            <a:r>
              <a:rPr lang="ru-RU" sz="2300" b="1" smtClean="0">
                <a:latin typeface="Arial" charset="0"/>
                <a:cs typeface="Arial" charset="0"/>
              </a:rPr>
              <a:t>Перечень мер по обеспечению функционирования секторов потребления ГХФУ </a:t>
            </a:r>
            <a:endParaRPr lang="ru-RU" sz="23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824287"/>
          </a:xfrm>
        </p:spPr>
        <p:txBody>
          <a:bodyPr/>
          <a:lstStyle/>
          <a:p>
            <a:pPr algn="just" eaLnBrk="1" hangingPunct="1"/>
            <a:r>
              <a:rPr lang="ru-RU" sz="1900" b="1" smtClean="0">
                <a:latin typeface="Arial" charset="0"/>
                <a:cs typeface="Arial" charset="0"/>
              </a:rPr>
              <a:t>Создание или приобретение технологий и мощностей по сбору, регенерации, переработке и уничтожению ГХФУ;</a:t>
            </a:r>
          </a:p>
          <a:p>
            <a:pPr algn="just" eaLnBrk="1" hangingPunct="1"/>
            <a:r>
              <a:rPr lang="ru-RU" sz="1900" b="1" smtClean="0">
                <a:latin typeface="Arial" charset="0"/>
                <a:cs typeface="Arial" charset="0"/>
              </a:rPr>
              <a:t>Накопление запасов ГХФУ, достаточных для осуществления сервисного обслуживания оборудования и перехода к озонобезопасным заменителям;</a:t>
            </a:r>
          </a:p>
          <a:p>
            <a:pPr algn="just" eaLnBrk="1" hangingPunct="1"/>
            <a:r>
              <a:rPr lang="ru-RU" sz="1900" b="1" smtClean="0">
                <a:latin typeface="Arial" charset="0"/>
                <a:cs typeface="Arial" charset="0"/>
              </a:rPr>
              <a:t>Создание системы сервисного обслуживания холодильного и кондиционирующего оборудования, функционирующего на основе ГХФУ (откачка, регенерация, рециркуляция) и озонобезопасных хладагентах.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60" name="Group 96"/>
          <p:cNvGraphicFramePr>
            <a:graphicFrameLocks noGrp="1"/>
          </p:cNvGraphicFramePr>
          <p:nvPr>
            <p:ph/>
          </p:nvPr>
        </p:nvGraphicFramePr>
        <p:xfrm>
          <a:off x="457200" y="704850"/>
          <a:ext cx="8229600" cy="561975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Сектор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ПГП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ГХФУ-22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ГХФУ-141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ГХФУ-142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ГФУ-23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ГФУ-134а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ГФУ-227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ГФУ-245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R407C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1.774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R410A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2.088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R507A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3.985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Двуокись углерода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Аммиак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Менее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Пропан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(R290)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Циклопентан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Менее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/>
          <a:lstStyle/>
          <a:p>
            <a:pPr algn="ctr" eaLnBrk="1" hangingPunct="1"/>
            <a:r>
              <a:rPr lang="ru-RU" sz="2500" b="1" smtClean="0">
                <a:latin typeface="Arial" charset="0"/>
                <a:cs typeface="Arial" charset="0"/>
              </a:rPr>
              <a:t>Перспективы развития холодильного сектора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ru-RU" sz="1800" b="1" smtClean="0">
                <a:latin typeface="Arial" charset="0"/>
                <a:cs typeface="Arial" charset="0"/>
              </a:rPr>
              <a:t>	В качестве безопасных для озонового слоя и климата могут быть рекомендованы следующие заменители:</a:t>
            </a:r>
          </a:p>
          <a:p>
            <a:pPr lvl="1" algn="just" eaLnBrk="1" hangingPunct="1"/>
            <a:r>
              <a:rPr lang="ru-RU" sz="1900" smtClean="0">
                <a:latin typeface="Arial" charset="0"/>
                <a:cs typeface="Arial" charset="0"/>
              </a:rPr>
              <a:t>для R404A – R290 (пропан), смесь R290 и двуокиси углерода; </a:t>
            </a:r>
          </a:p>
          <a:p>
            <a:pPr lvl="1" algn="just" eaLnBrk="1" hangingPunct="1"/>
            <a:r>
              <a:rPr lang="ru-RU" sz="1900" smtClean="0">
                <a:latin typeface="Arial" charset="0"/>
                <a:cs typeface="Arial" charset="0"/>
              </a:rPr>
              <a:t>для ГФУ-134а – R600a (изобутан), R290, смесь R290 и двуокиси углерода; и </a:t>
            </a:r>
          </a:p>
          <a:p>
            <a:pPr lvl="1" algn="just" eaLnBrk="1" hangingPunct="1"/>
            <a:r>
              <a:rPr lang="ru-RU" sz="1900" smtClean="0">
                <a:latin typeface="Arial" charset="0"/>
                <a:cs typeface="Arial" charset="0"/>
              </a:rPr>
              <a:t>для R407C - двуокись углерода. </a:t>
            </a:r>
          </a:p>
          <a:p>
            <a:pPr lvl="1" eaLnBrk="1" hangingPunct="1"/>
            <a:endParaRPr lang="ru-RU" sz="1800" b="1" smtClean="0">
              <a:latin typeface="Arial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ru-RU" sz="1800" b="1" smtClean="0">
                <a:latin typeface="Arial" charset="0"/>
                <a:cs typeface="Arial" charset="0"/>
              </a:rPr>
              <a:t>	Возможные направления развития подсекторов холодильного сектора</a:t>
            </a:r>
          </a:p>
          <a:p>
            <a:pPr lvl="1" eaLnBrk="1" hangingPunct="1"/>
            <a:r>
              <a:rPr lang="ru-RU" sz="1800" b="1" smtClean="0">
                <a:latin typeface="Arial" charset="0"/>
                <a:cs typeface="Arial" charset="0"/>
              </a:rPr>
              <a:t>Производство, ремонт и сервис бытового холодильного оборудования</a:t>
            </a:r>
          </a:p>
          <a:p>
            <a:pPr lvl="1" algn="just" eaLnBrk="1" hangingPunct="1">
              <a:buFont typeface="Wingdings 2" pitchFamily="18" charset="2"/>
              <a:buNone/>
            </a:pPr>
            <a:r>
              <a:rPr lang="ru-RU" sz="1900" smtClean="0">
                <a:latin typeface="Arial" charset="0"/>
                <a:cs typeface="Arial" charset="0"/>
              </a:rPr>
              <a:t>	Ожидается увеличение доли использования R600a в бытовом холодильном оборудовании при одновременном снижении потребления ГФУ-134а в качестве хладагента в странах, не входящих в ЕС. </a:t>
            </a:r>
          </a:p>
          <a:p>
            <a:pPr lvl="1" eaLnBrk="1" hangingPunct="1"/>
            <a:endParaRPr lang="ru-RU" sz="1800" b="1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Перспективы развития холодильного сектора</a:t>
            </a:r>
            <a:br>
              <a:rPr lang="ru-RU" sz="2500" b="1" dirty="0" smtClean="0">
                <a:latin typeface="Arial" pitchFamily="34" charset="0"/>
                <a:cs typeface="Arial" pitchFamily="34" charset="0"/>
              </a:rPr>
            </a:b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sz="25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681537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</a:pPr>
            <a:r>
              <a:rPr lang="ru-RU" sz="1800" b="1" smtClean="0">
                <a:latin typeface="Arial" charset="0"/>
                <a:cs typeface="Arial" charset="0"/>
              </a:rPr>
              <a:t>Производство, сервис и ремонт торгового холодильного оборудования, включая установки для автомобильного транспорта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1900" smtClean="0">
                <a:latin typeface="Arial" charset="0"/>
                <a:cs typeface="Arial" charset="0"/>
              </a:rPr>
              <a:t>	Предполагается достаточно быстрая замена ГХФУ-22 на смесевые хладагенты на основе ГФУ (R404</a:t>
            </a:r>
            <a:r>
              <a:rPr lang="en-US" sz="1900" smtClean="0">
                <a:latin typeface="Arial" charset="0"/>
                <a:cs typeface="Arial" charset="0"/>
              </a:rPr>
              <a:t>A</a:t>
            </a:r>
            <a:r>
              <a:rPr lang="ru-RU" sz="1900" smtClean="0">
                <a:latin typeface="Arial" charset="0"/>
                <a:cs typeface="Arial" charset="0"/>
              </a:rPr>
              <a:t>, R407</a:t>
            </a:r>
            <a:r>
              <a:rPr lang="en-US" sz="1900" smtClean="0">
                <a:latin typeface="Arial" charset="0"/>
                <a:cs typeface="Arial" charset="0"/>
              </a:rPr>
              <a:t>A, R407C, R410A</a:t>
            </a:r>
            <a:r>
              <a:rPr lang="ru-RU" sz="1900" smtClean="0">
                <a:latin typeface="Arial" charset="0"/>
                <a:cs typeface="Arial" charset="0"/>
              </a:rPr>
              <a:t> и др.), а также на R600a при одновременном переходе на менее мощные (до 5 кг хладагента) децентрализованные холодильные установки или установки с использованием вторичных контуров.</a:t>
            </a:r>
            <a:r>
              <a:rPr lang="en-US" sz="1900" smtClean="0">
                <a:latin typeface="Arial" charset="0"/>
                <a:cs typeface="Arial" charset="0"/>
              </a:rPr>
              <a:t> </a:t>
            </a:r>
            <a:r>
              <a:rPr lang="ru-RU" sz="1900" smtClean="0">
                <a:latin typeface="Arial" charset="0"/>
                <a:cs typeface="Arial" charset="0"/>
              </a:rPr>
              <a:t>Также вероятно внедрение нового покаления холодильных установок на аммиаке и двуокиси углерода. 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1800" b="1" smtClean="0">
              <a:latin typeface="Arial" charset="0"/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ru-RU" sz="1800" b="1" smtClean="0">
                <a:latin typeface="Arial" charset="0"/>
                <a:cs typeface="Arial" charset="0"/>
              </a:rPr>
              <a:t>Производство, сервис и ремонт промышленного и транспортного холодильного оборудования, а также холодильных хранилищ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1800" b="1" smtClean="0">
                <a:latin typeface="Arial" charset="0"/>
                <a:cs typeface="Arial" charset="0"/>
              </a:rPr>
              <a:t>	</a:t>
            </a:r>
            <a:r>
              <a:rPr lang="ru-RU" sz="1800" smtClean="0">
                <a:latin typeface="Arial" charset="0"/>
                <a:cs typeface="Arial" charset="0"/>
              </a:rPr>
              <a:t>Во многих случаях делается выбор в пользу аммиака в виду его «экологичности», дешевизны и высокого энергетического КПД. </a:t>
            </a:r>
            <a:endParaRPr lang="ru-RU" sz="19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Перспективы развития холодильного сектора</a:t>
            </a:r>
            <a:br>
              <a:rPr lang="ru-RU" sz="2500" b="1" dirty="0" smtClean="0">
                <a:latin typeface="Arial" pitchFamily="34" charset="0"/>
                <a:cs typeface="Arial" pitchFamily="34" charset="0"/>
              </a:rPr>
            </a:b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(окончание)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lnSpcReduction="10000"/>
          </a:bodyPr>
          <a:lstStyle/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800" smtClean="0">
                <a:latin typeface="Arial" charset="0"/>
                <a:cs typeface="Arial" charset="0"/>
              </a:rPr>
              <a:t>	Использование ГФУ-134а предусматривается только для небольших холодильных хранилищ.</a:t>
            </a:r>
            <a:endParaRPr lang="ru-RU" sz="1900" smtClean="0">
              <a:latin typeface="Arial" charset="0"/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1900" b="1" smtClean="0">
              <a:latin typeface="Arial" charset="0"/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ru-RU" sz="1900" b="1" smtClean="0">
                <a:latin typeface="Arial" charset="0"/>
                <a:cs typeface="Arial" charset="0"/>
              </a:rPr>
              <a:t>Производство, сервис и ремонт кондиционеров воздуха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900" b="1" smtClean="0">
                <a:latin typeface="Arial" charset="0"/>
                <a:cs typeface="Arial" charset="0"/>
              </a:rPr>
              <a:t>	</a:t>
            </a:r>
            <a:r>
              <a:rPr lang="ru-RU" sz="1900" smtClean="0">
                <a:latin typeface="Arial" charset="0"/>
                <a:cs typeface="Arial" charset="0"/>
              </a:rPr>
              <a:t>Роль ГХФУ-22 в стационарных установках для кондиционирования воздуха будет быстро снижаться с одновременным увеличением доли оборудования, заправленного ГФУ-134а, </a:t>
            </a:r>
            <a:r>
              <a:rPr lang="en-US" sz="1900" smtClean="0">
                <a:latin typeface="Arial" charset="0"/>
                <a:cs typeface="Arial" charset="0"/>
              </a:rPr>
              <a:t>R404A, R407C</a:t>
            </a:r>
            <a:r>
              <a:rPr lang="ru-RU" sz="1900" smtClean="0">
                <a:latin typeface="Arial" charset="0"/>
                <a:cs typeface="Arial" charset="0"/>
              </a:rPr>
              <a:t> и R410А. 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900" smtClean="0">
                <a:latin typeface="Arial" charset="0"/>
                <a:cs typeface="Arial" charset="0"/>
              </a:rPr>
              <a:t>	Основным хладагентом в мобильных установках для кондиционирования воздуха в ближайшие годы останется ГФУ-134а при постепенном внедрении нового оборудования на двуокиси углерода и в ряде случаев на R600a.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900" smtClean="0">
                <a:latin typeface="Arial" charset="0"/>
                <a:cs typeface="Arial" charset="0"/>
              </a:rPr>
              <a:t>	В действующих установках водяного кондиционирования воздуха (низкого давления) будет продолжаться использование ГХФУ-22, ГХФУ-123 и ГФУ-134а, а в новых – ГФУ-134а</a:t>
            </a:r>
            <a:r>
              <a:rPr lang="en-US" sz="1900" smtClean="0">
                <a:latin typeface="Arial" charset="0"/>
                <a:cs typeface="Arial" charset="0"/>
              </a:rPr>
              <a:t>,</a:t>
            </a:r>
            <a:r>
              <a:rPr lang="ru-RU" sz="1900" smtClean="0">
                <a:latin typeface="Arial" charset="0"/>
                <a:cs typeface="Arial" charset="0"/>
              </a:rPr>
              <a:t> ГФУ-245</a:t>
            </a:r>
            <a:r>
              <a:rPr lang="en-US" sz="1900" smtClean="0">
                <a:latin typeface="Arial" charset="0"/>
                <a:cs typeface="Arial" charset="0"/>
              </a:rPr>
              <a:t>f</a:t>
            </a:r>
            <a:r>
              <a:rPr lang="ru-RU" sz="1900" smtClean="0">
                <a:latin typeface="Arial" charset="0"/>
                <a:cs typeface="Arial" charset="0"/>
              </a:rPr>
              <a:t>а</a:t>
            </a:r>
            <a:r>
              <a:rPr lang="en-US" sz="1900" smtClean="0">
                <a:latin typeface="Arial" charset="0"/>
                <a:cs typeface="Arial" charset="0"/>
              </a:rPr>
              <a:t>, R407C, R410A</a:t>
            </a:r>
            <a:r>
              <a:rPr lang="ru-RU" sz="1900" smtClean="0">
                <a:latin typeface="Arial" charset="0"/>
                <a:cs typeface="Arial" charset="0"/>
              </a:rPr>
              <a:t>, аммиака и </a:t>
            </a:r>
            <a:r>
              <a:rPr lang="en-US" sz="1900" smtClean="0">
                <a:latin typeface="Arial" charset="0"/>
                <a:cs typeface="Arial" charset="0"/>
              </a:rPr>
              <a:t>R600a</a:t>
            </a:r>
            <a:r>
              <a:rPr lang="ru-RU" sz="1900" smtClean="0">
                <a:latin typeface="Arial" charset="0"/>
                <a:cs typeface="Arial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19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900" smtClean="0">
                <a:latin typeface="Arial" charset="0"/>
                <a:cs typeface="Arial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17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>
                <a:latin typeface="Arial" charset="0"/>
              </a:rPr>
              <a:t>Проблема сокращения производства и потребления ГХФУ в Российской  Федерации</a:t>
            </a:r>
            <a:br>
              <a:rPr lang="ru-RU" sz="2400" b="1" dirty="0" smtClean="0">
                <a:latin typeface="Arial" charset="0"/>
              </a:rPr>
            </a:br>
            <a:endParaRPr lang="ru-RU" sz="2400" b="1" dirty="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ru-RU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Соблюдение графиков сокращения производства и потребления ГХФУ, предусмотренных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Монреальскими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корректировками к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Монреальскому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протоколу, обрекает Российскую Федерацию на технологическое отставание; 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Необходимо в кратчайшие сроки разработать и внедрить законодательные и/или институциональные барьеры для предотвращения импорта в Российскую Федерацию устаревших технологий и оборудования на ГХФУ и, возможно, на ГФУ;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Необходимо синхронизировать меры по сокращению потребления ГХФУ с мерами по сокращению их производства, а также с внедрением энергосберегающих технологий и оборудования;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Исключить из рассмотрения, как заведомо неприемлемые, любые альтернативы ГХФУ на основе парниковых газов.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Arial" charset="0"/>
                <a:cs typeface="Arial" charset="0"/>
              </a:rPr>
              <a:t/>
            </a:r>
            <a:br>
              <a:rPr lang="ru-RU" sz="2800" b="1" smtClean="0">
                <a:latin typeface="Arial" charset="0"/>
                <a:cs typeface="Arial" charset="0"/>
              </a:rPr>
            </a:br>
            <a:r>
              <a:rPr lang="ru-RU" sz="2800" b="1" smtClean="0">
                <a:latin typeface="Arial" charset="0"/>
                <a:cs typeface="Arial" charset="0"/>
              </a:rPr>
              <a:t/>
            </a:r>
            <a:br>
              <a:rPr lang="ru-RU" sz="2800" b="1" smtClean="0">
                <a:latin typeface="Arial" charset="0"/>
                <a:cs typeface="Arial" charset="0"/>
              </a:rPr>
            </a:br>
            <a:r>
              <a:rPr lang="ru-RU" sz="2800" b="1" smtClean="0">
                <a:latin typeface="Arial" charset="0"/>
                <a:cs typeface="Arial" charset="0"/>
              </a:rPr>
              <a:t>Перспективы развития сектора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ru-RU" sz="2800" b="1" smtClean="0">
                <a:latin typeface="Arial" charset="0"/>
                <a:cs typeface="Arial" charset="0"/>
              </a:rPr>
              <a:t>пеноматериалов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buFont typeface="Wingdings 2" pitchFamily="18" charset="2"/>
              <a:buNone/>
            </a:pPr>
            <a:r>
              <a:rPr lang="ru-RU" sz="1900" smtClean="0">
                <a:latin typeface="Arial" charset="0"/>
                <a:cs typeface="Arial" charset="0"/>
              </a:rPr>
              <a:t>	В целом в секторе в качестве заменителей ГХФУ будут использоваться:</a:t>
            </a:r>
          </a:p>
          <a:p>
            <a:pPr lvl="1" algn="just" eaLnBrk="1" hangingPunct="1">
              <a:buFont typeface="Wingdings 2" pitchFamily="18" charset="2"/>
              <a:buNone/>
            </a:pPr>
            <a:endParaRPr lang="ru-RU" sz="1900" smtClean="0"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ru-RU" sz="1900" smtClean="0">
                <a:latin typeface="Arial" charset="0"/>
                <a:cs typeface="Arial" charset="0"/>
              </a:rPr>
              <a:t>Циклопентан, двуокись углерода, вода, инертные газы; </a:t>
            </a:r>
          </a:p>
          <a:p>
            <a:pPr lvl="1" algn="just" eaLnBrk="1" hangingPunct="1"/>
            <a:r>
              <a:rPr lang="ru-RU" sz="1900" smtClean="0">
                <a:latin typeface="Arial" charset="0"/>
                <a:cs typeface="Arial" charset="0"/>
              </a:rPr>
              <a:t>ГФУ-134а, ГФУ-245</a:t>
            </a:r>
            <a:r>
              <a:rPr lang="en-US" sz="1900" smtClean="0">
                <a:latin typeface="Arial" charset="0"/>
                <a:cs typeface="Arial" charset="0"/>
              </a:rPr>
              <a:t>fa</a:t>
            </a:r>
            <a:r>
              <a:rPr lang="ru-RU" sz="1900" smtClean="0">
                <a:latin typeface="Arial" charset="0"/>
                <a:cs typeface="Arial" charset="0"/>
              </a:rPr>
              <a:t>. </a:t>
            </a: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Мощности по производству ГХФУ в Российской Федерации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ru-RU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1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ГХФУ-21 – ОАО «Галоген», г. Пермь (до 100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/год), ВОАО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Химпром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», г. Волгоград (до 200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ГХФУ-22 – ОАО «Галоген» (до 12.000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/год), ВОАО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Химпром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» (до 12.000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/год), 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Кирово-Чепецкий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химический комбинат им. Б.П. Константинова», г.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Кирово-Чепецк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Кировской обл. (до 20.000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ГХФУ-141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– 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Алтайхимпром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», г. Яровое Алтайского края (до 2.000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ГХФУ-142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 – 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Кирово-Чепецкий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химический комбинат им. Б.П. Константинова (до 2.000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/год), ОАО «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Алтайхимпром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» (до 500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мт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/год).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Производство ГХФУ в Российской Федерации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2001 – 2008 гг., всего,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785818"/>
                <a:gridCol w="785818"/>
                <a:gridCol w="785818"/>
                <a:gridCol w="785818"/>
                <a:gridCol w="785818"/>
                <a:gridCol w="785818"/>
                <a:gridCol w="857256"/>
                <a:gridCol w="828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ГХФУ-21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221,2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195,9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135,0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170,0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210,7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353,8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110,0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ГХФУ-22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28.443,0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21.038,8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itchFamily="34" charset="0"/>
                          <a:cs typeface="Arial" pitchFamily="34" charset="0"/>
                        </a:rPr>
                        <a:t>20.826,7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28.118,2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20.523,4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28.998,3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31.144,4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30.707,5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ГХФУ-141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ГХФУ-142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824,4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1.050,5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1.454,7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1.622,8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1.977,8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1.530,4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1.024,4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797,3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29.480,1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22.310,5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22.477,3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29.876,0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22.685,2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30.739,4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32.522,6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31.614,8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Производство ГХФУ в Российской Федерации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2001 – 2008 гг.,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/т ОРП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928694"/>
                <a:gridCol w="785818"/>
                <a:gridCol w="785818"/>
                <a:gridCol w="785818"/>
                <a:gridCol w="785818"/>
                <a:gridCol w="785818"/>
                <a:gridCol w="857256"/>
                <a:gridCol w="828652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ГХФУ-21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9,0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ГХФУ-22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11.368,9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3.012,4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4.514,2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3.347,1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3.902,3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4.486,7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4.698,9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246,8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258,5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ГХФУ-141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ГХФУ-142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1.071,8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1.202,5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1.053,0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527,9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344,8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22,4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12.406,0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3.938,1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5.781,9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4.430,0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3.984,5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5.165,8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5.023,6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5.049,0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687,4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22 0,4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325,8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253,7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221,9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291,4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281,5</a:t>
                      </a:r>
                      <a:endParaRPr lang="ru-RU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281,1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Arial" charset="0"/>
                <a:cs typeface="Arial" charset="0"/>
              </a:rPr>
              <a:t>Перечень мер по подготовке прекращения производства ГХФУ в Российской Федерации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4286250"/>
          </a:xfrm>
        </p:spPr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номенклатуры перспективных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озонобезопасных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веществ, близких по своим характеристикам к ГХФУ;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Исследование характеристик перспективной номенклатуры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озонобезопасных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веществ (физико-химические характеристики, воздействие на климат, взрывоопасность,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пожароопасность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токсичность и т.д.);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Разработка или приобретение лицензий технологий производства новых веществ с максимально возможным использованием мощностей и инфраструктуры по производству ГХФУ, а также с учетом имеющихся сырьевых ресурсов;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Экспериментальная проверка технологий производства новых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озонобезопасных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веществ и выпуск их опытных партий для дальнейших испытаний и исследований в секторах потребления;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Проектирование, монтаж и пуск мощностей для производства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озонобезопасных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веществ, которые могут быть адекватными заменителями используемым ГХФУ (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вспениватели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хладагенты, растворители и т.д.).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ru-RU" sz="2500" b="1" dirty="0" smtClean="0">
                <a:latin typeface="Arial" charset="0"/>
                <a:cs typeface="Arial" charset="0"/>
              </a:rPr>
              <a:t>Прогноз сокращения производства ГХФУ в Российской Федерации, т ОРП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625" y="1928813"/>
          <a:ext cx="835824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4643470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01.01.2004-31.12.2009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производства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2.642,95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производства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280 – 300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01.01.2010-31.12.2014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производства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1.016,52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производства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280 – 300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01.01.2015-31.12.2019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производства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406,61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производства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– 280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01.01.2020-31.12.2029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производства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20,33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5 - 7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 01.01.2030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уровень производства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Прогноз уровня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/>
          <a:lstStyle/>
          <a:p>
            <a:pPr algn="ctr" eaLnBrk="1" hangingPunct="1"/>
            <a:r>
              <a:rPr lang="ru-RU" sz="2400" b="1" dirty="0" err="1" smtClean="0">
                <a:latin typeface="Arial" charset="0"/>
                <a:cs typeface="Arial" charset="0"/>
              </a:rPr>
              <a:t>Потребленине</a:t>
            </a:r>
            <a:r>
              <a:rPr lang="ru-RU" sz="2400" b="1" dirty="0" smtClean="0">
                <a:latin typeface="Arial" charset="0"/>
                <a:cs typeface="Arial" charset="0"/>
              </a:rPr>
              <a:t> ГХФУ в Российской Федерации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Сектор производства пенопластов (полиуретаны, полиэтилены 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полиизоцианураты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Сектор холодильного оборудования: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Производство бытового холодильного оборудования;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Сервис и ремонт бытового холодильного оборудования;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Производство торгового холодильного оборудования, включая установки для автомобильного транспорта;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Сервис и ремонт торгового холодильного оборудования, включая установки для автомобильного транспорта;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Производство промышленного холодильного оборудования, включая железнодорожные и судовые установки;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Сервис и ремонт промышленного холодильного оборудования, включая железнодорожные и судовые установки;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Производство кондиционеров воздуха;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Сервис и ремонт кондиционеров воздуха.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Сектор растворителей.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ПОТРЕБЛЕНИЕ  =  ПРОИЗВОДСТВО  +  ИМПОРТ  – ЭКСПОРТ  –  ИСКЛЮЧЕНИЯ ДЛЯ ОСОБО ВАЖНЫХ ПРИМЕНЕНИЙ,          САНКЦИОНИРОВАННЫЕ СТОРОНАМИ МОНРЕАЛЬСКОГО ПРОТОКОЛА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1236</Words>
  <Application>Microsoft Office PowerPoint</Application>
  <PresentationFormat>Экран (4:3)</PresentationFormat>
  <Paragraphs>682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Министерство природных ресурсов и экологии Российской Федерации Организация Объединенных Наций по промышленному развитию Программа ООН по окружающей среде   Вывод из обращения гидрохлорфторуглеродов (ГХФУ) – национальная стратегия Российской Федерации   Оценка и прогноз производства и потребления ГХФУ в Российской Федерации  Василий Целиков ФЦГС «Экология»  Москва 1-2 октября 2009 г. </vt:lpstr>
      <vt:lpstr>Проблема сокращения производства и потребления ГХФУ в Российской  Федерации </vt:lpstr>
      <vt:lpstr>Мощности по производству ГХФУ в Российской Федерации </vt:lpstr>
      <vt:lpstr>Производство ГХФУ в Российской Федерации  в 2001 – 2008 гг., всего, мт </vt:lpstr>
      <vt:lpstr>Производство ГХФУ в Российской Федерации  в 2001 – 2008 гг., мт/т ОРП</vt:lpstr>
      <vt:lpstr>Перечень мер по подготовке прекращения производства ГХФУ в Российской Федерации</vt:lpstr>
      <vt:lpstr>Прогноз сокращения производства ГХФУ в Российской Федерации, т ОРП</vt:lpstr>
      <vt:lpstr>Потребленине ГХФУ в Российской Федерации</vt:lpstr>
      <vt:lpstr>Слайд 9</vt:lpstr>
      <vt:lpstr>Экспорт и импорт ГХФУ в 2001 - 2008 гг., мт </vt:lpstr>
      <vt:lpstr>Экспорт и импорт ГХФУ в 2001 - 2008 гг., мт </vt:lpstr>
      <vt:lpstr>Потребление ГХФУ в Российской Федерации  в 2001 – 2008 гг., мт/т ОРП </vt:lpstr>
      <vt:lpstr>Потребление ГХФУ в регионе ВЕКЦА, т ОРП</vt:lpstr>
      <vt:lpstr>Прогноз сокращения потребления ГХФУ  в Российской Федерации, т ОРП </vt:lpstr>
      <vt:lpstr>Перечень мер по обеспечению функционирования секторов потребления ГХФУ </vt:lpstr>
      <vt:lpstr>Слайд 16</vt:lpstr>
      <vt:lpstr>Перспективы развития холодильного сектора</vt:lpstr>
      <vt:lpstr>Перспективы развития холодильного сектора (продолжение)</vt:lpstr>
      <vt:lpstr>Перспективы развития холодильного сектора (окончание)</vt:lpstr>
      <vt:lpstr>  Перспективы развития сектора пеноматериалов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 INDUSTRIAL DEVELOPMENT ORGANIZATION ОРГАНИЗАЦИЯ ОБЪЕДИНЕННЫХ НАЦИЙ ПО ПРОМЫШЛЕННОМУ РАЗВИТИЮ  Институциональные , технологические и инвестиционные аспекты поэтапного сокращения производства и потребления ГХФУ в регионе Восточной Европы, Кавказа и Центральной Азии</dc:title>
  <dc:creator>Василий</dc:creator>
  <cp:lastModifiedBy>Valued Acer Customer</cp:lastModifiedBy>
  <cp:revision>98</cp:revision>
  <dcterms:created xsi:type="dcterms:W3CDTF">2009-02-19T17:15:33Z</dcterms:created>
  <dcterms:modified xsi:type="dcterms:W3CDTF">2009-10-01T06:05:26Z</dcterms:modified>
</cp:coreProperties>
</file>